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7A61-34B5-2F05-916D-2379A2AEA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4FF36-09EA-0977-8E4C-2768A34E4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27F4-4DDB-89E9-5435-6D7D6B1E4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6DF99-4E80-1A46-40A1-06B3AD60F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B7F7E-2042-839C-BFDA-04344FB1A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5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540CA-B728-0B81-3DA8-BF71AAFD0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4E513-355A-0EC2-BA23-0FA3A646C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4ECD4-9F0E-A8AB-A4DB-EAE5CE24E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CCEFC-7A3B-1FE0-AE9A-BB9E59C53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FDC64-5EF9-F45E-FFDC-9936076E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25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200DB9-73F8-A938-BEE7-7F99B4116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465C5-3619-7B10-CBF7-A83CD6C30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C8CE3-B1DA-D15B-2333-290347C76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16006-2CCB-3DE5-72AF-9D3D95263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03812-0C65-5711-1FA7-5F2F5E27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99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37EBC-B5A4-FBED-6B45-46DF702EA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C9DB4-BBB9-D321-4FD0-0E63DCEEC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38484-5B54-C092-121F-8D2A74C07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B66FA-DD9F-4E95-1178-3DE6D0D0D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EE859-78A0-4572-7366-95C7DAF65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79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4FFE5-4350-C642-EB1A-A6F6E29EF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CDC9A-DDA3-54E8-DCF7-5263DC3F5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EBC11-F0B8-4D78-0FE9-00415508E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3D1E9-91C9-DC0E-58E8-9C3A8BB25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E5C00-A8BA-C5CB-1619-ECD0F519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46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71A13-D344-17A4-592D-BCAAB5CA4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87EA9-4E7E-B4FB-727E-B0F1579221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54C6E7-4AFF-21E1-A1B1-76246D6E1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150E7-A260-DE67-121D-44BB72128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DE5C4-CDCF-E440-777B-D105E4FF2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8EE232-A411-46FA-53E2-065BB8B9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16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7315E-82B5-E015-E5B6-904D804F8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EB3F1-C5D5-2CA5-40EA-5F49FF5AC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63F5B-2F8D-F0F2-086B-4FD7C3809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74444-3A68-757E-B392-241EAAAD06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AB902F-1082-9A4B-6D56-7D46B8BB1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345D27-6C85-F7DE-AD30-3995BE0D3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B04EF-18D1-F65D-F3FA-69FE4C28C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2BC99-096C-7697-B86B-42332CFCC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0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AAF0D-18F0-B82E-2D40-BBD72A8E9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50634-542D-A55D-4E14-0073CFD35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84EAE-6473-313C-ABC0-7891F0E1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CFEF1B-BA23-7C5E-22F9-90279FF0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0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C33963-020C-04E0-0AA6-84A023D8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E53D13-5C94-8E57-5320-9A07B392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87E4D5-6B43-2302-23EE-3FDA2C765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8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90ABC-992C-A8A5-A857-E052C1310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A47E-362B-18C8-9BD0-2ED32549D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02BE0E-2668-2336-2C57-04ED606CC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5B597-30F2-3BEB-FC7E-DBC89F4CF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306C4-DCEA-7191-B8CC-6AB520ADB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64348-8E1D-37B5-6FCD-45E38232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74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3B79-BF71-3032-1389-E81E5A5E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B039B8-286B-7768-09E3-7756253D5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0A0D3-9498-6536-765A-FC705F115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6D119-ECCC-4FC6-09E9-8F34631B9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73B77-E17F-D497-0F10-C497229D9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F6C94-E0A6-4159-8B75-BF37CF3AC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32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5A21C-EDB5-F1D6-9248-A847FEB2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ED8A43-9DA9-28CC-B1EC-C75412600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2F749-858D-7DDA-69A4-9A010D805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09F744-02C7-47DD-A852-AA1F9CC69E6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34BF8-0933-9D08-6DEB-EAC0930D1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2EBA4-FAE1-DA5C-751E-5C5376323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68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171DE5B-E81E-3AFF-33CA-3D6314F927F9}"/>
              </a:ext>
            </a:extLst>
          </p:cNvPr>
          <p:cNvSpPr txBox="1"/>
          <p:nvPr/>
        </p:nvSpPr>
        <p:spPr>
          <a:xfrm>
            <a:off x="337483" y="278345"/>
            <a:ext cx="1003952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latin typeface="Tenorite" panose="00000500000000000000" pitchFamily="2" charset="0"/>
              </a:rPr>
              <a:t>Unit CL2.6 How do Jews use stories to remember God’s covenant?</a:t>
            </a:r>
          </a:p>
          <a:p>
            <a:pPr algn="ctr"/>
            <a:endParaRPr lang="en-GB" sz="2400" b="1" dirty="0">
              <a:solidFill>
                <a:schemeClr val="dk1"/>
              </a:solidFill>
              <a:latin typeface="Tenorite" panose="00000500000000000000" pitchFamily="2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7C278DBE-DD66-A078-7261-A42865534D8A}"/>
              </a:ext>
            </a:extLst>
          </p:cNvPr>
          <p:cNvSpPr/>
          <p:nvPr/>
        </p:nvSpPr>
        <p:spPr>
          <a:xfrm>
            <a:off x="6804256" y="1512652"/>
            <a:ext cx="5120728" cy="262414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lang="en-GB" b="1" dirty="0">
              <a:solidFill>
                <a:prstClr val="black"/>
              </a:solidFill>
              <a:latin typeface="Tenorite" panose="00000500000000000000" pitchFamily="2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lang="en-GB" b="1" dirty="0">
              <a:solidFill>
                <a:prstClr val="black"/>
              </a:solidFill>
              <a:latin typeface="Tenorite" panose="00000500000000000000" pitchFamily="2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GB" b="1" dirty="0">
                <a:latin typeface="Tenorite" panose="00000500000000000000"/>
              </a:rPr>
              <a:t>Key Learning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GB" sz="1600" dirty="0">
                <a:latin typeface="Tenorite" panose="00000500000000000000"/>
              </a:rPr>
              <a:t>What it is like to be Jewish and Jewish beliefs about God.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GB" sz="1600" dirty="0">
                <a:latin typeface="Tenorite" panose="00000500000000000000"/>
              </a:rPr>
              <a:t>Abraham is the founding father of the Jewish people.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GB" sz="1600" dirty="0">
                <a:latin typeface="Tenorite" panose="00000500000000000000"/>
              </a:rPr>
              <a:t>God made special promises to His people.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GB" sz="1600" dirty="0">
                <a:latin typeface="Tenorite" panose="00000500000000000000"/>
              </a:rPr>
              <a:t>Moses is a key leader in the Jewish tradition. 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GB" sz="1600" dirty="0">
                <a:latin typeface="Tenorite" panose="00000500000000000000"/>
              </a:rPr>
              <a:t>The Torah is the Jewish sacred text.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GB" sz="1600" dirty="0">
                <a:latin typeface="Tenorite" panose="00000500000000000000"/>
              </a:rPr>
              <a:t>Jewish people celebrate the festival of Pesach and the weekly Shabbat , illustrating how Jewish people try to live.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1600" dirty="0"/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Google Shape;61;p14">
            <a:extLst>
              <a:ext uri="{FF2B5EF4-FFF2-40B4-BE49-F238E27FC236}">
                <a16:creationId xmlns:a16="http://schemas.microsoft.com/office/drawing/2014/main" id="{D5817F6E-FB38-8BBE-21F7-90239520F850}"/>
              </a:ext>
            </a:extLst>
          </p:cNvPr>
          <p:cNvSpPr/>
          <p:nvPr/>
        </p:nvSpPr>
        <p:spPr>
          <a:xfrm>
            <a:off x="307970" y="3248681"/>
            <a:ext cx="6200261" cy="255083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b="1" dirty="0">
                <a:solidFill>
                  <a:schemeClr val="tx1"/>
                </a:solidFill>
                <a:latin typeface="Tenorite" panose="00000500000000000000" pitchFamily="2" charset="0"/>
              </a:rPr>
              <a:t>Key Questions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effectLst/>
                <a:latin typeface="Tenorite" panose="00000500000000000000" pitchFamily="2" charset="0"/>
                <a:ea typeface="Times New Roman" panose="02020603050405020304" pitchFamily="18" charset="0"/>
              </a:rPr>
              <a:t>What is a promis</a:t>
            </a:r>
            <a:r>
              <a:rPr lang="en-GB" sz="1600" dirty="0">
                <a:latin typeface="Tenorite" panose="00000500000000000000" pitchFamily="2" charset="0"/>
                <a:ea typeface="Times New Roman" panose="02020603050405020304" pitchFamily="18" charset="0"/>
              </a:rPr>
              <a:t>e and why are they important?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effectLst/>
                <a:latin typeface="Tenorite" panose="00000500000000000000" pitchFamily="2" charset="0"/>
                <a:ea typeface="Times New Roman" panose="02020603050405020304" pitchFamily="18" charset="0"/>
              </a:rPr>
              <a:t>What is a covenant?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latin typeface="Tenorite" panose="00000500000000000000" pitchFamily="2" charset="0"/>
                <a:ea typeface="Times New Roman" panose="02020603050405020304" pitchFamily="18" charset="0"/>
              </a:rPr>
              <a:t>Who was Abraham and why is he important to Jewish people today?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effectLst/>
                <a:latin typeface="Tenorite" panose="00000500000000000000" pitchFamily="2" charset="0"/>
                <a:ea typeface="Times New Roman" panose="02020603050405020304" pitchFamily="18" charset="0"/>
              </a:rPr>
              <a:t>Why is Moses important to Jewish people today and what do they learn from him?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latin typeface="Tenorite" panose="00000500000000000000" pitchFamily="2" charset="0"/>
                <a:ea typeface="Times New Roman" panose="02020603050405020304" pitchFamily="18" charset="0"/>
              </a:rPr>
              <a:t>Why is Pesach important and how and why is it celebrated today?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effectLst/>
                <a:latin typeface="Tenorite" panose="00000500000000000000" pitchFamily="2" charset="0"/>
                <a:ea typeface="Times New Roman" panose="02020603050405020304" pitchFamily="18" charset="0"/>
              </a:rPr>
              <a:t>What is Shabbat and why is it a special time for Jewish people?</a:t>
            </a:r>
          </a:p>
        </p:txBody>
      </p:sp>
      <p:sp>
        <p:nvSpPr>
          <p:cNvPr id="10" name="Google Shape;61;p14">
            <a:extLst>
              <a:ext uri="{FF2B5EF4-FFF2-40B4-BE49-F238E27FC236}">
                <a16:creationId xmlns:a16="http://schemas.microsoft.com/office/drawing/2014/main" id="{A500E655-EC87-A131-D0D1-1E32A5BFEA31}"/>
              </a:ext>
            </a:extLst>
          </p:cNvPr>
          <p:cNvSpPr/>
          <p:nvPr/>
        </p:nvSpPr>
        <p:spPr>
          <a:xfrm>
            <a:off x="6865240" y="4500880"/>
            <a:ext cx="5059744" cy="15390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/>
                <a:ea typeface="Times New Roman" panose="02020603050405020304" pitchFamily="18" charset="0"/>
              </a:rPr>
              <a:t>Key vocabulary</a:t>
            </a:r>
          </a:p>
          <a:p>
            <a:pPr lvl="0"/>
            <a:r>
              <a:rPr lang="en-US" sz="1600" dirty="0">
                <a:latin typeface="Tenorite" panose="00000500000000000000"/>
              </a:rPr>
              <a:t>Moses</a:t>
            </a:r>
            <a:r>
              <a:rPr lang="en-GB" sz="1600" dirty="0">
                <a:latin typeface="Tenorite" panose="00000500000000000000"/>
              </a:rPr>
              <a:t>, </a:t>
            </a:r>
            <a:r>
              <a:rPr lang="en-US" sz="1600" dirty="0">
                <a:latin typeface="Tenorite" panose="00000500000000000000"/>
              </a:rPr>
              <a:t>Abraham</a:t>
            </a:r>
            <a:r>
              <a:rPr lang="en-GB" sz="1600" dirty="0">
                <a:latin typeface="Tenorite" panose="00000500000000000000"/>
              </a:rPr>
              <a:t>, </a:t>
            </a:r>
            <a:r>
              <a:rPr lang="en-US" sz="1600" dirty="0">
                <a:latin typeface="Tenorite" panose="00000500000000000000"/>
              </a:rPr>
              <a:t>Exodus</a:t>
            </a:r>
            <a:r>
              <a:rPr lang="en-GB" sz="1600" dirty="0">
                <a:latin typeface="Tenorite" panose="00000500000000000000"/>
              </a:rPr>
              <a:t>, </a:t>
            </a:r>
            <a:r>
              <a:rPr lang="en-US" sz="1600" dirty="0">
                <a:latin typeface="Tenorite" panose="00000500000000000000"/>
              </a:rPr>
              <a:t>Hebrew</a:t>
            </a:r>
            <a:r>
              <a:rPr lang="en-GB" sz="1600" dirty="0">
                <a:latin typeface="Tenorite" panose="00000500000000000000"/>
              </a:rPr>
              <a:t>, </a:t>
            </a:r>
            <a:r>
              <a:rPr lang="en-US" sz="1600" dirty="0">
                <a:latin typeface="Tenorite" panose="00000500000000000000"/>
              </a:rPr>
              <a:t>Covenant</a:t>
            </a:r>
            <a:r>
              <a:rPr lang="en-GB" sz="1600" dirty="0">
                <a:latin typeface="Tenorite" panose="00000500000000000000"/>
              </a:rPr>
              <a:t>,</a:t>
            </a:r>
          </a:p>
          <a:p>
            <a:pPr lvl="0"/>
            <a:r>
              <a:rPr lang="en-US" sz="1600" dirty="0">
                <a:latin typeface="Tenorite" panose="00000500000000000000"/>
              </a:rPr>
              <a:t>Torah</a:t>
            </a:r>
            <a:r>
              <a:rPr lang="en-GB" sz="1600" dirty="0">
                <a:latin typeface="Tenorite" panose="00000500000000000000"/>
              </a:rPr>
              <a:t>, </a:t>
            </a:r>
            <a:r>
              <a:rPr lang="en-US" sz="1600" dirty="0">
                <a:latin typeface="Tenorite" panose="00000500000000000000"/>
              </a:rPr>
              <a:t>Ark</a:t>
            </a:r>
            <a:r>
              <a:rPr lang="en-GB" sz="1600" dirty="0">
                <a:latin typeface="Tenorite" panose="00000500000000000000"/>
              </a:rPr>
              <a:t>, </a:t>
            </a:r>
            <a:r>
              <a:rPr lang="en-US" sz="1600" dirty="0">
                <a:latin typeface="Tenorite" panose="00000500000000000000"/>
              </a:rPr>
              <a:t>Sabbath/Shabbat, Passover/Pesach, Mezuzah,</a:t>
            </a:r>
            <a:r>
              <a:rPr lang="en-GB" sz="1600" dirty="0">
                <a:latin typeface="Tenorite" panose="00000500000000000000"/>
              </a:rPr>
              <a:t> </a:t>
            </a:r>
            <a:r>
              <a:rPr lang="en-US" sz="1600" dirty="0">
                <a:latin typeface="Tenorite" panose="00000500000000000000"/>
              </a:rPr>
              <a:t>kosher, Seder, matzah, prayer, belief, worship.</a:t>
            </a:r>
            <a:endParaRPr lang="en-GB" sz="1600" dirty="0">
              <a:latin typeface="Tenorite" panose="0000050000000000000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A black background with yellow text and a duck&#10;&#10;Description automatically generated">
            <a:extLst>
              <a:ext uri="{FF2B5EF4-FFF2-40B4-BE49-F238E27FC236}">
                <a16:creationId xmlns:a16="http://schemas.microsoft.com/office/drawing/2014/main" id="{1EB9B5B7-363C-9CFF-37BD-C63FC9F04D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4" t="20713" r="57327" b="51386"/>
          <a:stretch/>
        </p:blipFill>
        <p:spPr>
          <a:xfrm>
            <a:off x="11320873" y="6039957"/>
            <a:ext cx="604111" cy="782196"/>
          </a:xfrm>
          <a:prstGeom prst="rect">
            <a:avLst/>
          </a:prstGeom>
        </p:spPr>
      </p:pic>
      <p:sp>
        <p:nvSpPr>
          <p:cNvPr id="2" name="Google Shape;61;p14">
            <a:extLst>
              <a:ext uri="{FF2B5EF4-FFF2-40B4-BE49-F238E27FC236}">
                <a16:creationId xmlns:a16="http://schemas.microsoft.com/office/drawing/2014/main" id="{394239A9-981E-9C0C-74D3-D2890A6062F5}"/>
              </a:ext>
            </a:extLst>
          </p:cNvPr>
          <p:cNvSpPr/>
          <p:nvPr/>
        </p:nvSpPr>
        <p:spPr>
          <a:xfrm>
            <a:off x="337482" y="928182"/>
            <a:ext cx="6083637" cy="221129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71843C-680F-2EED-0C96-4D2D5350F292}"/>
              </a:ext>
            </a:extLst>
          </p:cNvPr>
          <p:cNvSpPr txBox="1"/>
          <p:nvPr/>
        </p:nvSpPr>
        <p:spPr>
          <a:xfrm>
            <a:off x="6537743" y="6461052"/>
            <a:ext cx="50851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enorite" panose="00000500000000000000" pitchFamily="2" charset="0"/>
              </a:rPr>
              <a:t>Knowledge Organiser for Believing and Belonging © Pennine Learning Associates Ltd</a:t>
            </a:r>
          </a:p>
        </p:txBody>
      </p:sp>
      <p:sp>
        <p:nvSpPr>
          <p:cNvPr id="12" name="Google Shape;61;p14">
            <a:extLst>
              <a:ext uri="{FF2B5EF4-FFF2-40B4-BE49-F238E27FC236}">
                <a16:creationId xmlns:a16="http://schemas.microsoft.com/office/drawing/2014/main" id="{77E6A8ED-B2CB-43CA-0DC0-9C2728366A04}"/>
              </a:ext>
            </a:extLst>
          </p:cNvPr>
          <p:cNvSpPr/>
          <p:nvPr/>
        </p:nvSpPr>
        <p:spPr>
          <a:xfrm>
            <a:off x="395084" y="5880311"/>
            <a:ext cx="6026035" cy="90108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b="1" kern="0" dirty="0">
                <a:effectLst/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Transferable Question</a:t>
            </a:r>
          </a:p>
          <a:p>
            <a:pPr algn="ctr">
              <a:lnSpc>
                <a:spcPct val="115000"/>
              </a:lnSpc>
            </a:pPr>
            <a:r>
              <a:rPr lang="en-GB" sz="1600" kern="0" dirty="0"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How have practices changed or stayed the same over time?</a:t>
            </a:r>
            <a:endParaRPr lang="en-GB" sz="1600" kern="0" dirty="0">
              <a:effectLst/>
              <a:latin typeface="Tenorite" panose="0000050000000000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ACFE79-7827-1504-1277-1CF27ECD77DB}"/>
              </a:ext>
            </a:extLst>
          </p:cNvPr>
          <p:cNvSpPr txBox="1"/>
          <p:nvPr/>
        </p:nvSpPr>
        <p:spPr>
          <a:xfrm>
            <a:off x="509822" y="1047786"/>
            <a:ext cx="5738955" cy="2918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</a:rPr>
              <a:t>Prior learning – Key Stage One</a:t>
            </a:r>
            <a:endParaRPr lang="en-GB" sz="1600" kern="100" dirty="0">
              <a:effectLst/>
              <a:latin typeface="Tenorite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What it means to belong to a community of belief.</a:t>
            </a:r>
          </a:p>
          <a:p>
            <a:pPr>
              <a:lnSpc>
                <a:spcPct val="114000"/>
              </a:lnSpc>
            </a:pPr>
            <a:r>
              <a:rPr lang="en-GB" sz="1600" kern="100" dirty="0">
                <a:effectLst/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Making good choices – the ten commandments.</a:t>
            </a:r>
          </a:p>
          <a:p>
            <a:pPr>
              <a:lnSpc>
                <a:spcPct val="114000"/>
              </a:lnSpc>
            </a:pPr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How Jews pray at home and in the synagogue.</a:t>
            </a:r>
          </a:p>
          <a:p>
            <a:pPr>
              <a:lnSpc>
                <a:spcPct val="114000"/>
              </a:lnSpc>
            </a:pPr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 Festival of Sukkot.</a:t>
            </a:r>
          </a:p>
          <a:p>
            <a:pPr>
              <a:lnSpc>
                <a:spcPct val="114000"/>
              </a:lnSpc>
            </a:pPr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 Torah and some of its messages and morals.</a:t>
            </a:r>
          </a:p>
          <a:p>
            <a:pPr>
              <a:lnSpc>
                <a:spcPct val="114000"/>
              </a:lnSpc>
            </a:pPr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 story of Moses.  </a:t>
            </a:r>
          </a:p>
          <a:p>
            <a:pPr>
              <a:lnSpc>
                <a:spcPct val="114000"/>
              </a:lnSpc>
            </a:pPr>
            <a:endParaRPr lang="en-GB" sz="1600" kern="100" dirty="0">
              <a:effectLst/>
              <a:latin typeface="Tenorite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endParaRPr lang="en-GB" sz="1600" kern="100" dirty="0">
              <a:effectLst/>
              <a:latin typeface="Tenorite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endParaRPr lang="en-GB" sz="1600" dirty="0">
              <a:effectLst/>
              <a:latin typeface="Tenorite" panose="00000500000000000000" pitchFamily="2" charset="0"/>
              <a:ea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D3EE3B-63F9-40F5-A41B-82068ABBD2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7010" y="95023"/>
            <a:ext cx="1432684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55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88979666AF734CBF4F89CAAFFA431D" ma:contentTypeVersion="16" ma:contentTypeDescription="Create a new document." ma:contentTypeScope="" ma:versionID="039d7a4353850a371f3ec2ed46c636f2">
  <xsd:schema xmlns:xsd="http://www.w3.org/2001/XMLSchema" xmlns:xs="http://www.w3.org/2001/XMLSchema" xmlns:p="http://schemas.microsoft.com/office/2006/metadata/properties" xmlns:ns2="deaea3f1-673c-476c-8c26-84b7cefc3bcc" xmlns:ns3="c79bad20-5f79-41a4-ba1e-f75c395d8c31" targetNamespace="http://schemas.microsoft.com/office/2006/metadata/properties" ma:root="true" ma:fieldsID="0952eb5bb610f56c0119237d8999ca21" ns2:_="" ns3:_="">
    <xsd:import namespace="deaea3f1-673c-476c-8c26-84b7cefc3bcc"/>
    <xsd:import namespace="c79bad20-5f79-41a4-ba1e-f75c395d8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ObjectDetectorVersions" minOccurs="0"/>
                <xsd:element ref="ns2:R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aea3f1-673c-476c-8c26-84b7cefc3b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d6e3786-c04f-4396-a9e1-7121ede7cc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RE" ma:index="22" nillable="true" ma:displayName="RE" ma:format="Dropdown" ma:internalName="RE">
      <xsd:simpleType>
        <xsd:restriction base="dms:Text">
          <xsd:maxLength value="255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bad20-5f79-41a4-ba1e-f75c395d8c3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b753c5bf-3ae7-4a76-a128-9edf73854f29}" ma:internalName="TaxCatchAll" ma:showField="CatchAllData" ma:web="c79bad20-5f79-41a4-ba1e-f75c395d8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 xmlns="deaea3f1-673c-476c-8c26-84b7cefc3bcc" xsi:nil="true"/>
    <lcf76f155ced4ddcb4097134ff3c332f xmlns="deaea3f1-673c-476c-8c26-84b7cefc3bcc">
      <Terms xmlns="http://schemas.microsoft.com/office/infopath/2007/PartnerControls"/>
    </lcf76f155ced4ddcb4097134ff3c332f>
    <TaxCatchAll xmlns="c79bad20-5f79-41a4-ba1e-f75c395d8c31" xsi:nil="true"/>
  </documentManagement>
</p:properties>
</file>

<file path=customXml/itemProps1.xml><?xml version="1.0" encoding="utf-8"?>
<ds:datastoreItem xmlns:ds="http://schemas.openxmlformats.org/officeDocument/2006/customXml" ds:itemID="{D5B4F149-BE57-4F1F-AF05-B43608120202}"/>
</file>

<file path=customXml/itemProps2.xml><?xml version="1.0" encoding="utf-8"?>
<ds:datastoreItem xmlns:ds="http://schemas.openxmlformats.org/officeDocument/2006/customXml" ds:itemID="{BF91416F-5139-445C-BC57-697C0F3F5617}"/>
</file>

<file path=customXml/itemProps3.xml><?xml version="1.0" encoding="utf-8"?>
<ds:datastoreItem xmlns:ds="http://schemas.openxmlformats.org/officeDocument/2006/customXml" ds:itemID="{89899617-336A-45D4-B9B5-1E449061623F}"/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273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Tenorite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Womack</dc:creator>
  <cp:lastModifiedBy>Lynne Thompson (Governor)</cp:lastModifiedBy>
  <cp:revision>17</cp:revision>
  <dcterms:created xsi:type="dcterms:W3CDTF">2024-03-26T17:19:45Z</dcterms:created>
  <dcterms:modified xsi:type="dcterms:W3CDTF">2024-07-04T14:54:59Z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0x0101003488979666AF734CBF4F89CAAFFA431D</vt:lpwstr>
  </property>
</Properties>
</file>