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478" r:id="rId2"/>
    <p:sldId id="479" r:id="rId3"/>
    <p:sldId id="480" r:id="rId4"/>
    <p:sldId id="481" r:id="rId5"/>
    <p:sldId id="482" r:id="rId6"/>
    <p:sldId id="483" r:id="rId7"/>
    <p:sldId id="398" r:id="rId8"/>
    <p:sldId id="410" r:id="rId9"/>
    <p:sldId id="422" r:id="rId10"/>
    <p:sldId id="413" r:id="rId11"/>
    <p:sldId id="467" r:id="rId12"/>
    <p:sldId id="461" r:id="rId13"/>
    <p:sldId id="486" r:id="rId14"/>
    <p:sldId id="360" r:id="rId15"/>
    <p:sldId id="487" r:id="rId16"/>
    <p:sldId id="488" r:id="rId17"/>
    <p:sldId id="489" r:id="rId18"/>
    <p:sldId id="490" r:id="rId19"/>
    <p:sldId id="492" r:id="rId20"/>
    <p:sldId id="456" r:id="rId21"/>
    <p:sldId id="459" r:id="rId22"/>
    <p:sldId id="466" r:id="rId23"/>
    <p:sldId id="491" r:id="rId24"/>
    <p:sldId id="493" r:id="rId25"/>
    <p:sldId id="464" r:id="rId26"/>
    <p:sldId id="494" r:id="rId27"/>
    <p:sldId id="495" r:id="rId28"/>
    <p:sldId id="496" r:id="rId29"/>
    <p:sldId id="497" r:id="rId30"/>
    <p:sldId id="498" r:id="rId31"/>
    <p:sldId id="499" r:id="rId32"/>
    <p:sldId id="50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9900"/>
    <a:srgbClr val="FF9933"/>
    <a:srgbClr val="FF8601"/>
    <a:srgbClr val="00FFFF"/>
    <a:srgbClr val="FFFF66"/>
    <a:srgbClr val="00FFCC"/>
    <a:srgbClr val="FF00FF"/>
    <a:srgbClr val="EFAC2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6860" autoAdjust="0"/>
  </p:normalViewPr>
  <p:slideViewPr>
    <p:cSldViewPr snapToGrid="0">
      <p:cViewPr varScale="1">
        <p:scale>
          <a:sx n="72" d="100"/>
          <a:sy n="72" d="100"/>
        </p:scale>
        <p:origin x="1747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65BD2-CBBD-4292-8FB2-75DC6D421674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23CCF-6EDD-4E3A-91AE-198068BE6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14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OLLECTIE_TROPENMUSEUM_De_vrucht_de_bloemen_en_het_blad_van_de_Durio_zibethinus_L._TMnr_3401-1688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amaar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2.0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364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82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75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5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4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797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955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065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45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445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735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4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2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41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sourced from: Wiki commons</a:t>
            </a:r>
          </a:p>
          <a:p>
            <a:r>
              <a:rPr lang="en-GB" dirty="0">
                <a:hlinkClick r:id="rId3"/>
              </a:rPr>
              <a:t>https://commons.wikimedia.org/wiki/File:COLLECTIE_TROPENMUSEUM_De_vrucht_de_bloemen_en_het_blad_van_de_Durio_zibethinus_L._TMnr_3401-1688.jpg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84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sourced through flickr.com</a:t>
            </a:r>
          </a:p>
          <a:p>
            <a:r>
              <a:rPr lang="en-GB" dirty="0">
                <a:hlinkClick r:id="rId3"/>
              </a:rPr>
              <a:t>https://www.flickr.com/photos/tamaar/</a:t>
            </a:r>
            <a:endParaRPr lang="en-GB" u="sng" dirty="0">
              <a:solidFill>
                <a:schemeClr val="tx1"/>
              </a:solidFill>
              <a:hlinkClick r:id="rId4"/>
            </a:endParaRPr>
          </a:p>
          <a:p>
            <a:r>
              <a:rPr lang="en-GB" dirty="0">
                <a:hlinkClick r:id="rId4"/>
              </a:rPr>
              <a:t>https://creativecommons.org/licenses/by-nc-nd/2.0/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14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sourced through </a:t>
            </a:r>
            <a:r>
              <a:rPr lang="en-GB" dirty="0" err="1"/>
              <a:t>Flikr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23CCF-6EDD-4E3A-91AE-198068BE6B8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59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53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80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01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6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55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41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52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47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5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64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AD32-B42C-4C6C-A701-27A84EF289EB}" type="datetimeFigureOut">
              <a:rPr lang="en-GB" smtClean="0"/>
              <a:t>28/12/2022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14EE9-8E71-491B-A737-4A4D97FFB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8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29404071?color=738269&amp;title=0&amp;byline=0&amp;portrait=0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79ED64-2A0F-D54D-4182-C1CFC8AB4C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50527-9EC7-D6B8-F9D6-86A930BA9849}"/>
              </a:ext>
            </a:extLst>
          </p:cNvPr>
          <p:cNvSpPr txBox="1"/>
          <p:nvPr/>
        </p:nvSpPr>
        <p:spPr>
          <a:xfrm>
            <a:off x="206297" y="3429000"/>
            <a:ext cx="8731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Artist Focus: John Dyer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48D13-F214-859C-4917-2394488A600E}"/>
              </a:ext>
            </a:extLst>
          </p:cNvPr>
          <p:cNvSpPr txBox="1"/>
          <p:nvPr/>
        </p:nvSpPr>
        <p:spPr>
          <a:xfrm>
            <a:off x="206298" y="291790"/>
            <a:ext cx="87314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Y6 ART UNIT</a:t>
            </a:r>
          </a:p>
        </p:txBody>
      </p:sp>
    </p:spTree>
    <p:extLst>
      <p:ext uri="{BB962C8B-B14F-4D97-AF65-F5344CB8AC3E}">
        <p14:creationId xmlns:p14="http://schemas.microsoft.com/office/powerpoint/2010/main" val="3093838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79983" y="429768"/>
            <a:ext cx="4663499" cy="3117927"/>
            <a:chOff x="279983" y="429768"/>
            <a:chExt cx="4849801" cy="3117927"/>
          </a:xfrm>
        </p:grpSpPr>
        <p:sp>
          <p:nvSpPr>
            <p:cNvPr id="9" name="Rectangle 8"/>
            <p:cNvSpPr/>
            <p:nvPr/>
          </p:nvSpPr>
          <p:spPr>
            <a:xfrm>
              <a:off x="279983" y="429768"/>
              <a:ext cx="4849801" cy="31087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9984" y="460849"/>
              <a:ext cx="2145587" cy="30868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400" b="1" u="sng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1:</a:t>
              </a:r>
            </a:p>
            <a:p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Very dark marks can be used for the hair of the </a:t>
              </a:r>
              <a:r>
                <a:rPr lang="en-GB" sz="1300" dirty="0" err="1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Penan</a:t>
              </a: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girl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Leave areas of paper white to create the shine in her hair and develop texture with your mark making or brush strokes.</a:t>
              </a:r>
            </a:p>
            <a:p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18213" y="429768"/>
            <a:ext cx="3990968" cy="3117927"/>
            <a:chOff x="5394781" y="429768"/>
            <a:chExt cx="3614400" cy="3191857"/>
          </a:xfrm>
        </p:grpSpPr>
        <p:sp>
          <p:nvSpPr>
            <p:cNvPr id="23" name="Rectangle 22"/>
            <p:cNvSpPr/>
            <p:nvPr/>
          </p:nvSpPr>
          <p:spPr>
            <a:xfrm>
              <a:off x="5408275" y="451705"/>
              <a:ext cx="1276442" cy="3169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400" b="1" u="sng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2: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3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Look carefully at the range of very subtle tones on the girl's face and gently shade those areas. </a:t>
              </a:r>
            </a:p>
            <a:p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94781" y="429768"/>
              <a:ext cx="3614400" cy="31820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9983" y="3621625"/>
            <a:ext cx="3813940" cy="3108344"/>
            <a:chOff x="279983" y="3621625"/>
            <a:chExt cx="3863628" cy="3086846"/>
          </a:xfrm>
        </p:grpSpPr>
        <p:sp>
          <p:nvSpPr>
            <p:cNvPr id="24" name="Rectangle 23"/>
            <p:cNvSpPr/>
            <p:nvPr/>
          </p:nvSpPr>
          <p:spPr>
            <a:xfrm>
              <a:off x="282870" y="3621625"/>
              <a:ext cx="1453913" cy="30868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400" b="1" u="sng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3:</a:t>
              </a:r>
            </a:p>
            <a:p>
              <a:endParaRPr lang="en-GB" sz="1400" b="1" u="sng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The area on her neck is slightly darker than her face which adds depth.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Add her dark eyes.</a:t>
              </a:r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9983" y="3621625"/>
              <a:ext cx="3863628" cy="30868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9397" y="3621625"/>
            <a:ext cx="4759564" cy="3117927"/>
            <a:chOff x="4698707" y="429768"/>
            <a:chExt cx="4310475" cy="3191857"/>
          </a:xfrm>
        </p:grpSpPr>
        <p:sp>
          <p:nvSpPr>
            <p:cNvPr id="12" name="Rectangle 11"/>
            <p:cNvSpPr/>
            <p:nvPr/>
          </p:nvSpPr>
          <p:spPr>
            <a:xfrm>
              <a:off x="4766158" y="451705"/>
              <a:ext cx="2046262" cy="3169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400" b="1" u="sng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4:</a:t>
              </a:r>
            </a:p>
            <a:p>
              <a:endParaRPr lang="en-GB" sz="1400" b="1" u="sng" dirty="0">
                <a:solidFill>
                  <a:sysClr val="windowText" lastClr="00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Deep textures and tones in the background give the feeling of the light and dark of the rainforest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Notice how by adding the dark background she leaps off the page and creates a very </a:t>
              </a:r>
              <a:r>
                <a:rPr lang="en-GB" sz="130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strong image.</a:t>
              </a:r>
              <a:endParaRPr lang="en-GB" sz="13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endParaRPr lang="en-GB" sz="13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GB" sz="1300" i="1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Do you feel a connection to her?</a:t>
              </a:r>
            </a:p>
            <a:p>
              <a:endParaRPr lang="en-GB" sz="1400" b="1" u="sng" dirty="0">
                <a:solidFill>
                  <a:sysClr val="windowText" lastClr="000000"/>
                </a:solidFill>
              </a:endParaRPr>
            </a:p>
            <a:p>
              <a:endParaRPr lang="en-GB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98707" y="429768"/>
              <a:ext cx="4310475" cy="31820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150" y="460849"/>
            <a:ext cx="2362200" cy="3002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250" y="460849"/>
            <a:ext cx="2362200" cy="3002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048" y="3697444"/>
            <a:ext cx="2375875" cy="3002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250" y="3674334"/>
            <a:ext cx="2362200" cy="30029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834" y="79142"/>
            <a:ext cx="1832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Step by step guide:</a:t>
            </a:r>
          </a:p>
        </p:txBody>
      </p:sp>
    </p:spTree>
    <p:extLst>
      <p:ext uri="{BB962C8B-B14F-4D97-AF65-F5344CB8AC3E}">
        <p14:creationId xmlns:p14="http://schemas.microsoft.com/office/powerpoint/2010/main" val="1423415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16" y="6022831"/>
            <a:ext cx="1697915" cy="5860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4" name="Picture 2" descr="cd3a6d28-a8a8-4d67-ba5f-ab00c2f64532@onl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7127" y="6133048"/>
            <a:ext cx="1737148" cy="3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772" y="5846142"/>
            <a:ext cx="1085775" cy="975588"/>
          </a:xfrm>
          <a:prstGeom prst="rect">
            <a:avLst/>
          </a:prstGeom>
        </p:spPr>
      </p:pic>
      <p:pic>
        <p:nvPicPr>
          <p:cNvPr id="6" name="Picture 2" descr="Sponsored by Innova Art - Award-winning digital fine art paper manufactur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855" y="6057789"/>
            <a:ext cx="1697915" cy="5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091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9144000" cy="68865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28" y="5193793"/>
            <a:ext cx="4578718" cy="1574149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tabLst>
                <a:tab pos="107950" algn="l"/>
              </a:tabLst>
            </a:pPr>
            <a:r>
              <a:rPr lang="en-GB" b="1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Learning objectives: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describe the characteristics of the rainforest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describe five different plants found in the Borneo rainforest.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06399" y="-2857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13" y="433099"/>
            <a:ext cx="5931922" cy="1079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545" y="1514588"/>
            <a:ext cx="5201343" cy="83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45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88147084-7C3F-43E7-806A-BC5CA782CFFF" descr="000B3367-0BAB-4B89-92A9-84381EDDF168@hom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71082" y="3656988"/>
            <a:ext cx="2226524" cy="303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5197701" y="429768"/>
            <a:ext cx="3811480" cy="3191857"/>
            <a:chOff x="5197701" y="429768"/>
            <a:chExt cx="3811480" cy="3191857"/>
          </a:xfrm>
        </p:grpSpPr>
        <p:sp>
          <p:nvSpPr>
            <p:cNvPr id="23" name="Rectangle 22"/>
            <p:cNvSpPr/>
            <p:nvPr/>
          </p:nvSpPr>
          <p:spPr>
            <a:xfrm>
              <a:off x="5206557" y="451705"/>
              <a:ext cx="1605862" cy="3169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400" b="1" u="sng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1:</a:t>
              </a:r>
            </a:p>
            <a:p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</a:pPr>
              <a:r>
                <a:rPr lang="en-GB" sz="14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Choose your colour or colours</a:t>
              </a: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</a:pPr>
              <a:r>
                <a:rPr lang="en-GB" sz="14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Start adding shape detail </a:t>
              </a:r>
              <a:r>
                <a:rPr lang="en-GB" sz="1400" dirty="0" err="1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eg</a:t>
              </a:r>
              <a:r>
                <a:rPr lang="en-GB" sz="14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leaves.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97701" y="429768"/>
              <a:ext cx="3811480" cy="31179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9983" y="3621625"/>
            <a:ext cx="3444232" cy="3086846"/>
            <a:chOff x="279983" y="3621625"/>
            <a:chExt cx="3863628" cy="3086846"/>
          </a:xfrm>
        </p:grpSpPr>
        <p:sp>
          <p:nvSpPr>
            <p:cNvPr id="24" name="Rectangle 23"/>
            <p:cNvSpPr/>
            <p:nvPr/>
          </p:nvSpPr>
          <p:spPr>
            <a:xfrm>
              <a:off x="282873" y="3621625"/>
              <a:ext cx="1514721" cy="30868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400" b="1" u="sng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2:</a:t>
              </a:r>
            </a:p>
            <a:p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</a:pPr>
              <a:r>
                <a:rPr lang="en-GB" sz="14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Think about the highlights and shadows. 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9983" y="3621625"/>
              <a:ext cx="3863628" cy="30868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825550" y="3621625"/>
            <a:ext cx="5183631" cy="3086846"/>
            <a:chOff x="3825550" y="3621625"/>
            <a:chExt cx="5183631" cy="3086846"/>
          </a:xfrm>
        </p:grpSpPr>
        <p:sp>
          <p:nvSpPr>
            <p:cNvPr id="25" name="Rectangle 24"/>
            <p:cNvSpPr/>
            <p:nvPr/>
          </p:nvSpPr>
          <p:spPr>
            <a:xfrm>
              <a:off x="3825550" y="3621625"/>
              <a:ext cx="3248350" cy="30868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400" b="1" u="sng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3:</a:t>
              </a:r>
            </a:p>
            <a:p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sz="14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Add any fruits or flowers to your plant if it will have them.</a:t>
              </a:r>
            </a:p>
            <a:p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GB" sz="1400" b="1" u="sng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4:</a:t>
              </a:r>
            </a:p>
            <a:p>
              <a:endParaRPr lang="en-GB" sz="1400" b="1" u="sng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sz="14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Annotate your drawing with notes about:</a:t>
              </a:r>
            </a:p>
            <a:p>
              <a:pPr marL="800100" lvl="1" indent="-342900">
                <a:buFont typeface="+mj-lt"/>
                <a:buAutoNum type="arabicPeriod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Smell </a:t>
              </a:r>
            </a:p>
            <a:p>
              <a:pPr marL="800100" lvl="1" indent="-342900">
                <a:buFont typeface="+mj-lt"/>
                <a:buAutoNum type="arabicPeriod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How you would get your food </a:t>
              </a:r>
            </a:p>
            <a:p>
              <a:pPr marL="800100" lvl="1" indent="-342900">
                <a:buFont typeface="+mj-lt"/>
                <a:buAutoNum type="arabicPeriod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Where you would grow</a:t>
              </a:r>
            </a:p>
            <a:p>
              <a:pPr marL="800100" lvl="1" indent="-342900">
                <a:buFont typeface="+mj-lt"/>
                <a:buAutoNum type="arabicPeriod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Size</a:t>
              </a:r>
            </a:p>
            <a:p>
              <a:pPr marL="800100" lvl="1" indent="-342900">
                <a:buFont typeface="+mj-lt"/>
                <a:buAutoNum type="arabicPeriod"/>
              </a:pPr>
              <a:r>
                <a:rPr lang="en-GB" sz="1300" dirty="0">
                  <a:solidFill>
                    <a:sysClr val="windowText" lastClr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Use etc.</a:t>
              </a:r>
            </a:p>
            <a:p>
              <a:pPr marL="342900" indent="-342900">
                <a:spcAft>
                  <a:spcPts val="600"/>
                </a:spcAft>
                <a:buFont typeface="+mj-lt"/>
                <a:buAutoNum type="arabicPeriod"/>
              </a:pPr>
              <a:endPara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25551" y="3621625"/>
              <a:ext cx="5183630" cy="30868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1" name="AF188CC3-B87C-4564-9739-402E88E66CEB" descr="9C8D1DC2-1A47-42CA-8E85-773C7C38D584@hom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"/>
          <a:stretch/>
        </p:blipFill>
        <p:spPr bwMode="auto">
          <a:xfrm>
            <a:off x="6644245" y="465131"/>
            <a:ext cx="2316691" cy="306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B03A1747-17F1-419A-A2B0-51C1D1B4D64D" descr="872D0A9C-1CCA-47E7-88A4-99ADC1CA11CA@hom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8"/>
          <a:stretch/>
        </p:blipFill>
        <p:spPr bwMode="auto">
          <a:xfrm>
            <a:off x="1455577" y="3639306"/>
            <a:ext cx="2268638" cy="305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05786" y="885183"/>
            <a:ext cx="4301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Top tips: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Think carefully about the shape and colours of the plant you are going to draw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Green is a good starting colour if your plant has leaves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Use a lighter colour for highlights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Use a darker colour to add some shadow.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170" y="59103"/>
            <a:ext cx="576731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66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373" y="0"/>
            <a:ext cx="38576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0038" y="95505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8373" y="6606393"/>
            <a:ext cx="80474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Pixaby.com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11" y="949811"/>
            <a:ext cx="509695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Facts: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They get their name from their shape – which allows them to trap insects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They can grow in very poor soil as they get their nutrients from their prey.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One species of pitcher plant found in Borneo has become known as the ‘shrew toilet’. It uses nectar to attract tree shrews and birds – their droppings fall into its pitcher and provide most of the plants’ nitrogen requirements.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051" y="3704172"/>
            <a:ext cx="2877561" cy="7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542" y="27432"/>
            <a:ext cx="452972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68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0038" y="95505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75" y="955059"/>
            <a:ext cx="50539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Facts: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This tree produces an edible fruit that has a custard like 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These large fruits can be 15cm to 20cm across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yellow flowers shed their pollen in the evening attracting bats which help to pollinate the plant.</a:t>
            </a: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The sometimes overpowering, sickly sweet smell of the fruit means that it is banned from some hotels and public transportation in south east Asia.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77" y="4469944"/>
            <a:ext cx="2877561" cy="780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064" y="829"/>
            <a:ext cx="3966617" cy="68571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90408" y="6627169"/>
            <a:ext cx="35152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</a:t>
            </a:r>
            <a:r>
              <a:rPr lang="en-GB" sz="900" dirty="0" err="1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Tropenmuseum</a:t>
            </a:r>
            <a:r>
              <a:rPr lang="en-GB" sz="9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part of the National Museum of World Cultures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40" y="36576"/>
            <a:ext cx="452972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49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385" y="1"/>
            <a:ext cx="42030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0038" y="95505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87" y="847950"/>
            <a:ext cx="484805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Facts: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These are parasitic plants that live inside vines (absorbing their nutrients) with only their flowers showing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They emit the smell of rotten meat to attract pollinators such as insects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There are 28 different species found across south east Asia.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A species of corpse flower </a:t>
            </a:r>
            <a:r>
              <a:rPr lang="en-GB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GB" sz="20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Rafflesia</a:t>
            </a:r>
            <a:r>
              <a:rPr lang="en-GB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20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arnoldii</a:t>
            </a:r>
            <a:r>
              <a:rPr lang="en-GB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has the world’s largest flower, weighing up to 10kg each and measuring 100cm across.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364" y="4717576"/>
            <a:ext cx="2877561" cy="7803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1385" y="6627168"/>
            <a:ext cx="13211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Proxima Nova"/>
              </a:rPr>
              <a:t>© Tamara van </a:t>
            </a:r>
            <a:r>
              <a:rPr lang="en-GB" sz="900" dirty="0" err="1">
                <a:solidFill>
                  <a:schemeClr val="bg1">
                    <a:lumMod val="85000"/>
                  </a:schemeClr>
                </a:solidFill>
                <a:latin typeface="Proxima Nova"/>
              </a:rPr>
              <a:t>Molken</a:t>
            </a:r>
            <a:endParaRPr lang="en-GB" sz="9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364" y="27390"/>
            <a:ext cx="452972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73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0038" y="95505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8373" y="6606393"/>
            <a:ext cx="80474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Pixaby.com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11" y="949811"/>
            <a:ext cx="50969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Facts: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Around 2,600 species of palm can be found around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Palm leaves can be enormous, for example, one oil-palm leaf can be 10m long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lipstick palm has distinctive red leaf shafts (stems).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In 1999, the government of Indonesia brought in a new law to protected it from being harvested as it was becoming threated.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864" y="4125967"/>
            <a:ext cx="2877561" cy="7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962" y="0"/>
            <a:ext cx="3860038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83962" y="6624950"/>
            <a:ext cx="1179183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Wikicommons.com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037" y="5794753"/>
            <a:ext cx="988001" cy="987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08" y="46043"/>
            <a:ext cx="452972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2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0038" y="95505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11" y="949811"/>
            <a:ext cx="5096951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Facts: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part of the ginger plant that is commonly used as a spice actually grows below ground – like a potato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Ginger is a herb – this means that its stem is not made of wood like a tree but of lots of sheets of overlapping leaves.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Ginger root has been in use </a:t>
            </a:r>
          </a:p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since ancient times and </a:t>
            </a:r>
          </a:p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eating it has many reported </a:t>
            </a:r>
          </a:p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health benefits.</a:t>
            </a: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195" y="4429418"/>
            <a:ext cx="2877561" cy="78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7409" y="3948"/>
            <a:ext cx="389659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537" y="4977245"/>
            <a:ext cx="3348215" cy="18807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39255" y="6614289"/>
            <a:ext cx="80474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Pixaby.com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57007" y="6614289"/>
            <a:ext cx="80474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Pixaby.com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195" y="36534"/>
            <a:ext cx="452972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4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16" y="6022831"/>
            <a:ext cx="1697915" cy="5860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4" name="Picture 2" descr="cd3a6d28-a8a8-4d67-ba5f-ab00c2f64532@onl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7127" y="6133048"/>
            <a:ext cx="1737148" cy="3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772" y="5846142"/>
            <a:ext cx="1085775" cy="975588"/>
          </a:xfrm>
          <a:prstGeom prst="rect">
            <a:avLst/>
          </a:prstGeom>
        </p:spPr>
      </p:pic>
      <p:pic>
        <p:nvPicPr>
          <p:cNvPr id="6" name="Picture 2" descr="Sponsored by Innova Art - Award-winning digital fine art paper manufactur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855" y="6057789"/>
            <a:ext cx="1697915" cy="5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9" name="Rectangle 8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E5EF98-6818-7209-7B58-6177BA4513B3}"/>
              </a:ext>
            </a:extLst>
          </p:cNvPr>
          <p:cNvSpPr/>
          <p:nvPr/>
        </p:nvSpPr>
        <p:spPr>
          <a:xfrm>
            <a:off x="-2" y="84844"/>
            <a:ext cx="7484527" cy="807253"/>
          </a:xfrm>
          <a:prstGeom prst="rect">
            <a:avLst/>
          </a:prstGeom>
          <a:solidFill>
            <a:srgbClr val="FAA60E"/>
          </a:solidFill>
          <a:ln>
            <a:solidFill>
              <a:srgbClr val="FAA6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6B883-7730-A9BB-0672-B2271A332B2E}"/>
              </a:ext>
            </a:extLst>
          </p:cNvPr>
          <p:cNvSpPr txBox="1"/>
          <p:nvPr/>
        </p:nvSpPr>
        <p:spPr>
          <a:xfrm>
            <a:off x="0" y="185644"/>
            <a:ext cx="748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Let’s look at some of his artwork…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9DD62-4946-A2E3-A470-74FDA4363F99}"/>
              </a:ext>
            </a:extLst>
          </p:cNvPr>
          <p:cNvSpPr txBox="1"/>
          <p:nvPr/>
        </p:nvSpPr>
        <p:spPr>
          <a:xfrm>
            <a:off x="-1" y="99289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John Dyer – Cornwall art. What do you notice?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251B1-C21E-84DE-C503-76637142A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8" y="1641292"/>
            <a:ext cx="3988096" cy="37719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3105D3-4F04-0FC9-AAB7-09B91AF53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401" y="1641291"/>
            <a:ext cx="3988099" cy="37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08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287"/>
            <a:ext cx="9144000" cy="68865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7680" y="5193792"/>
            <a:ext cx="4754880" cy="1574149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tabLst>
                <a:tab pos="107950" algn="l"/>
              </a:tabLst>
            </a:pPr>
            <a:r>
              <a:rPr lang="en-GB" b="1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Learning objectives: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learn about the diversity of animals in Borneo's rainforest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experiment with a range or art techniques.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06399" y="-2857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13" y="433099"/>
            <a:ext cx="5931922" cy="1079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13" y="1592474"/>
            <a:ext cx="5543665" cy="8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41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8617" y="1254933"/>
            <a:ext cx="4838600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Activity:</a:t>
            </a:r>
          </a:p>
          <a:p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Painting an orangutan in its natural habitat.</a:t>
            </a:r>
          </a:p>
          <a:p>
            <a:endParaRPr lang="en-GB" sz="16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Top tips: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will be painting over the drawing so feel free to make many marks to slowly mould your outline to the shape you want.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a good brush and of the right size so you can control your marks and create hair and texture.</a:t>
            </a:r>
            <a:endParaRPr lang="en-GB" sz="1600" b="1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Possible materials: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Coloured piece of card (John used green, A4)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Drawing materials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Soft pastel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Soft pencil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Coloured paints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Mixing pot or pallet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Good paint brush</a:t>
            </a:r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8306399" y="-2857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676" y="27432"/>
            <a:ext cx="5157663" cy="9693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42391" y="6539634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686" y="1984248"/>
            <a:ext cx="3655314" cy="4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8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63257" y="386919"/>
            <a:ext cx="5407585" cy="2236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b="1" u="sng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Step 1:</a:t>
            </a:r>
          </a:p>
          <a:p>
            <a:endParaRPr lang="en-GB" sz="14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Using a pencil or pastel draw the outline of the orangutan and the two trees, the one it is sitting on and the one it is holding</a:t>
            </a:r>
            <a:endParaRPr lang="en-GB" sz="11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can use photographs of orangutans you have searched for to base this exercise on if you prefer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When drawing the body gently sketch out the head, add the round body and then work on the arms and legs.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10128" y="4057110"/>
            <a:ext cx="5390727" cy="2923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b="1" u="sng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Step 2:</a:t>
            </a:r>
          </a:p>
          <a:p>
            <a:endParaRPr lang="en-GB" sz="1400" b="1" u="sng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Once you are happy with your sketch drawing, mix a deep brown paint for shade and a bright orange for light and start to paint on the areas of light and shade</a:t>
            </a:r>
          </a:p>
          <a:p>
            <a:endParaRPr lang="en-GB" sz="11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can mix an orange from yellow and then add a small quantity of red. To create a brown you can mix yellow with a small amount of red and then add a small quantity of blue</a:t>
            </a:r>
          </a:p>
          <a:p>
            <a:endParaRPr lang="en-GB" sz="11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Allow your brush to become slightly dry and then add some dry brush strokes to add the hair of the orangutan. </a:t>
            </a:r>
          </a:p>
          <a:p>
            <a:endParaRPr lang="en-GB" sz="14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b="1" u="sng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34" y="79142"/>
            <a:ext cx="1832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Step by step guide: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842" y="143150"/>
            <a:ext cx="3104726" cy="4139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75" y="2623550"/>
            <a:ext cx="3053723" cy="40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10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65714" y="667981"/>
            <a:ext cx="5614462" cy="158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b="1" u="sng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Step 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Paint the </a:t>
            </a:r>
            <a:r>
              <a:rPr lang="en-GB" sz="1400" dirty="0" err="1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orangutan’s</a:t>
            </a: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face a deep brown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might want to let it dry at this stage or using wet on wet paint use a very pale cream/white colour to add the two eyes and nose/mouth area as circular shapes.</a:t>
            </a:r>
            <a:endParaRPr lang="en-GB" sz="1400" b="1" u="sng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b="1" u="sng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4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6722" y="3517450"/>
            <a:ext cx="4784259" cy="3096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b="1" u="sng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Step 4:</a:t>
            </a:r>
          </a:p>
          <a:p>
            <a:endParaRPr lang="en-GB" sz="1400" b="1" u="sng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larger circle, the nose can be added and the mouth</a:t>
            </a:r>
          </a:p>
          <a:p>
            <a:endParaRPr lang="en-GB" sz="11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 the dark pupils to the orangutan and with a tiny touch of white you can add a reflection to the eyes to add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Finally, if you have time, add some forest leaves in the background and make sure your trees have been painted in a pale white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400" i="1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you feel about orangutans now you have painted 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34" y="79142"/>
            <a:ext cx="1832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Step by step guide: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092" y="79142"/>
            <a:ext cx="2800433" cy="376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10" y="2423160"/>
            <a:ext cx="3239104" cy="43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54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16" y="6022831"/>
            <a:ext cx="1697915" cy="5860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4" name="Picture 2" descr="cd3a6d28-a8a8-4d67-ba5f-ab00c2f64532@onl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7127" y="6133048"/>
            <a:ext cx="1737148" cy="3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772" y="5846142"/>
            <a:ext cx="1085775" cy="975588"/>
          </a:xfrm>
          <a:prstGeom prst="rect">
            <a:avLst/>
          </a:prstGeom>
        </p:spPr>
      </p:pic>
      <p:pic>
        <p:nvPicPr>
          <p:cNvPr id="6" name="Picture 2" descr="Sponsored by Innova Art - Award-winning digital fine art paper manufactur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855" y="6057789"/>
            <a:ext cx="1697915" cy="5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61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9144000" cy="68865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49002" y="4903596"/>
            <a:ext cx="5080878" cy="1870512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tabLst>
                <a:tab pos="107950" algn="l"/>
              </a:tabLst>
            </a:pPr>
            <a:r>
              <a:rPr lang="en-GB" b="1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Learning objectives: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ask well thought out questions about a place, people and environment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create your own rainforest inspired piece of modern art – using information and skills learnt during this course.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06399" y="-2857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13" y="433099"/>
            <a:ext cx="5931922" cy="107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681" y="1512185"/>
            <a:ext cx="435901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4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2643" y="-2925"/>
            <a:ext cx="522135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9775"/>
            <a:ext cx="9144000" cy="1038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734" y="1002823"/>
            <a:ext cx="3435631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Use the techniques you have been practicing to create your own piece of rainforest inspired art.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Think about what you have learnt about the people, plants and animals of the rainforest as well as the threats they face.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Your art should aim to express your own connection with the rainforest. </a:t>
            </a:r>
            <a:endParaRPr lang="en-GB" sz="2000" b="1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635" y="-2925"/>
            <a:ext cx="7718205" cy="10790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52100" y="5568168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</a:t>
            </a:r>
          </a:p>
        </p:txBody>
      </p:sp>
    </p:spTree>
    <p:extLst>
      <p:ext uri="{BB962C8B-B14F-4D97-AF65-F5344CB8AC3E}">
        <p14:creationId xmlns:p14="http://schemas.microsoft.com/office/powerpoint/2010/main" val="2931898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9775"/>
            <a:ext cx="9144000" cy="10382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8965" y="1079086"/>
            <a:ext cx="872606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We have talked about individual elements of a painting as well as some techniques, but how do you bring these together into a single piece of art?</a:t>
            </a:r>
          </a:p>
        </p:txBody>
      </p:sp>
      <p:sp>
        <p:nvSpPr>
          <p:cNvPr id="8" name="Rectangle 7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255" y="0"/>
            <a:ext cx="8754615" cy="1079086"/>
          </a:xfrm>
          <a:prstGeom prst="rect">
            <a:avLst/>
          </a:prstGeom>
        </p:spPr>
      </p:pic>
      <p:pic>
        <p:nvPicPr>
          <p:cNvPr id="5" name="329404071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88851" y="1941580"/>
            <a:ext cx="6366295" cy="35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9" name="Rectangle 8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E5EF98-6818-7209-7B58-6177BA4513B3}"/>
              </a:ext>
            </a:extLst>
          </p:cNvPr>
          <p:cNvSpPr/>
          <p:nvPr/>
        </p:nvSpPr>
        <p:spPr>
          <a:xfrm>
            <a:off x="-2" y="84844"/>
            <a:ext cx="7484527" cy="807253"/>
          </a:xfrm>
          <a:prstGeom prst="rect">
            <a:avLst/>
          </a:prstGeom>
          <a:solidFill>
            <a:srgbClr val="FAA60E"/>
          </a:solidFill>
          <a:ln>
            <a:solidFill>
              <a:srgbClr val="FAA6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6B883-7730-A9BB-0672-B2271A332B2E}"/>
              </a:ext>
            </a:extLst>
          </p:cNvPr>
          <p:cNvSpPr txBox="1"/>
          <p:nvPr/>
        </p:nvSpPr>
        <p:spPr>
          <a:xfrm>
            <a:off x="0" y="185644"/>
            <a:ext cx="748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Your Final Piece…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9DD62-4946-A2E3-A470-74FDA4363F99}"/>
              </a:ext>
            </a:extLst>
          </p:cNvPr>
          <p:cNvSpPr txBox="1"/>
          <p:nvPr/>
        </p:nvSpPr>
        <p:spPr>
          <a:xfrm>
            <a:off x="0" y="884740"/>
            <a:ext cx="9143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 can create your own or recreate one of John Dyer’s Borneo pieces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6AB69-6CE9-EA12-940D-5CA75D78F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272" y="1840579"/>
            <a:ext cx="2948771" cy="3125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B13F1-8287-FFDA-0897-F3DCADE52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92325" y="3219265"/>
            <a:ext cx="3404394" cy="3602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86BE8-F785-F539-BA02-929493480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67375" y="1563732"/>
            <a:ext cx="2515755" cy="35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9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46AB69-6CE9-EA12-940D-5CA75D78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17579" y="104324"/>
            <a:ext cx="6508840" cy="66493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</p:spTree>
    <p:extLst>
      <p:ext uri="{BB962C8B-B14F-4D97-AF65-F5344CB8AC3E}">
        <p14:creationId xmlns:p14="http://schemas.microsoft.com/office/powerpoint/2010/main" val="916643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0FF525-71BA-9622-95FE-ED839EF5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4899" y="1536241"/>
            <a:ext cx="3771972" cy="3978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9" name="Rectangle 8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E5EF98-6818-7209-7B58-6177BA4513B3}"/>
              </a:ext>
            </a:extLst>
          </p:cNvPr>
          <p:cNvSpPr/>
          <p:nvPr/>
        </p:nvSpPr>
        <p:spPr>
          <a:xfrm>
            <a:off x="-2" y="84844"/>
            <a:ext cx="7484527" cy="807253"/>
          </a:xfrm>
          <a:prstGeom prst="rect">
            <a:avLst/>
          </a:prstGeom>
          <a:solidFill>
            <a:srgbClr val="FAA60E"/>
          </a:solidFill>
          <a:ln>
            <a:solidFill>
              <a:srgbClr val="FAA6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6B883-7730-A9BB-0672-B2271A332B2E}"/>
              </a:ext>
            </a:extLst>
          </p:cNvPr>
          <p:cNvSpPr txBox="1"/>
          <p:nvPr/>
        </p:nvSpPr>
        <p:spPr>
          <a:xfrm>
            <a:off x="0" y="185644"/>
            <a:ext cx="748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Let’s look at some of his artwork…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9DD62-4946-A2E3-A470-74FDA4363F99}"/>
              </a:ext>
            </a:extLst>
          </p:cNvPr>
          <p:cNvSpPr txBox="1"/>
          <p:nvPr/>
        </p:nvSpPr>
        <p:spPr>
          <a:xfrm>
            <a:off x="-1" y="99289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John Dyer – Cornwall art. What do you notice?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F75E4-ED71-F374-5238-378A160AB88C}"/>
              </a:ext>
            </a:extLst>
          </p:cNvPr>
          <p:cNvSpPr txBox="1"/>
          <p:nvPr/>
        </p:nvSpPr>
        <p:spPr>
          <a:xfrm>
            <a:off x="5084956" y="1899138"/>
            <a:ext cx="351263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Create 2/3 word phrases to describe what you notice.</a:t>
            </a:r>
          </a:p>
          <a:p>
            <a:endParaRPr lang="en-GB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WAGOLLs:</a:t>
            </a:r>
          </a:p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deep blue sky</a:t>
            </a:r>
          </a:p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sweeping brush strokes</a:t>
            </a:r>
          </a:p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strong bright colours</a:t>
            </a:r>
          </a:p>
          <a:p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927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4B13F1-8287-FFDA-0897-F3DCADE5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13572" y="105817"/>
            <a:ext cx="6516855" cy="66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4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86BE8-F785-F539-BA02-92949348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58"/>
          <a:stretch/>
        </p:blipFill>
        <p:spPr>
          <a:xfrm rot="5400000">
            <a:off x="1217132" y="872416"/>
            <a:ext cx="6593868" cy="51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8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86BE8-F785-F539-BA02-92949348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62"/>
          <a:stretch/>
        </p:blipFill>
        <p:spPr>
          <a:xfrm rot="5400000">
            <a:off x="1364664" y="939364"/>
            <a:ext cx="6584789" cy="495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6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3ECD59-DE05-0338-44D4-CDFAC373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91236" y="1524900"/>
            <a:ext cx="3755461" cy="3987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6F0CD0-B60D-AE63-7151-BB8BE261C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1363" y="1531554"/>
            <a:ext cx="3767655" cy="3987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9" name="Rectangle 8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E5EF98-6818-7209-7B58-6177BA4513B3}"/>
              </a:ext>
            </a:extLst>
          </p:cNvPr>
          <p:cNvSpPr/>
          <p:nvPr/>
        </p:nvSpPr>
        <p:spPr>
          <a:xfrm>
            <a:off x="-2" y="84844"/>
            <a:ext cx="7484527" cy="807253"/>
          </a:xfrm>
          <a:prstGeom prst="rect">
            <a:avLst/>
          </a:prstGeom>
          <a:solidFill>
            <a:srgbClr val="FAA60E"/>
          </a:solidFill>
          <a:ln>
            <a:solidFill>
              <a:srgbClr val="FAA6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6B883-7730-A9BB-0672-B2271A332B2E}"/>
              </a:ext>
            </a:extLst>
          </p:cNvPr>
          <p:cNvSpPr txBox="1"/>
          <p:nvPr/>
        </p:nvSpPr>
        <p:spPr>
          <a:xfrm>
            <a:off x="0" y="185644"/>
            <a:ext cx="748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Let’s look at some of his artwork…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9DD62-4946-A2E3-A470-74FDA4363F99}"/>
              </a:ext>
            </a:extLst>
          </p:cNvPr>
          <p:cNvSpPr txBox="1"/>
          <p:nvPr/>
        </p:nvSpPr>
        <p:spPr>
          <a:xfrm>
            <a:off x="-1" y="99289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John Dyer – France/Italy. What do you notice?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47320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243B3-1530-4E32-A987-A55A7214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0241" y="1547275"/>
            <a:ext cx="3773751" cy="3987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9" name="Rectangle 8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E5EF98-6818-7209-7B58-6177BA4513B3}"/>
              </a:ext>
            </a:extLst>
          </p:cNvPr>
          <p:cNvSpPr/>
          <p:nvPr/>
        </p:nvSpPr>
        <p:spPr>
          <a:xfrm>
            <a:off x="-2" y="84844"/>
            <a:ext cx="7484527" cy="807253"/>
          </a:xfrm>
          <a:prstGeom prst="rect">
            <a:avLst/>
          </a:prstGeom>
          <a:solidFill>
            <a:srgbClr val="FAA60E"/>
          </a:solidFill>
          <a:ln>
            <a:solidFill>
              <a:srgbClr val="FAA6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6B883-7730-A9BB-0672-B2271A332B2E}"/>
              </a:ext>
            </a:extLst>
          </p:cNvPr>
          <p:cNvSpPr txBox="1"/>
          <p:nvPr/>
        </p:nvSpPr>
        <p:spPr>
          <a:xfrm>
            <a:off x="0" y="185644"/>
            <a:ext cx="748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Let’s look at some of his artwork…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9DD62-4946-A2E3-A470-74FDA4363F99}"/>
              </a:ext>
            </a:extLst>
          </p:cNvPr>
          <p:cNvSpPr txBox="1"/>
          <p:nvPr/>
        </p:nvSpPr>
        <p:spPr>
          <a:xfrm>
            <a:off x="-1" y="99289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John Dyer – France/Italy. What do you notice?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F75E4-ED71-F374-5238-378A160AB88C}"/>
              </a:ext>
            </a:extLst>
          </p:cNvPr>
          <p:cNvSpPr txBox="1"/>
          <p:nvPr/>
        </p:nvSpPr>
        <p:spPr>
          <a:xfrm>
            <a:off x="5084956" y="1899138"/>
            <a:ext cx="351263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Create 2/3 word phrases to describe what you notice.</a:t>
            </a:r>
          </a:p>
          <a:p>
            <a:endParaRPr lang="en-GB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WAGOLLs:</a:t>
            </a:r>
          </a:p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deep blue sky</a:t>
            </a:r>
          </a:p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sweeping brush strokes</a:t>
            </a:r>
          </a:p>
          <a:p>
            <a:r>
              <a:rPr lang="en-GB" sz="24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strong bright colours</a:t>
            </a:r>
          </a:p>
          <a:p>
            <a:endParaRPr lang="en-GB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56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3554" y="0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9" name="Rectangle 8"/>
          <p:cNvSpPr/>
          <p:nvPr/>
        </p:nvSpPr>
        <p:spPr>
          <a:xfrm>
            <a:off x="-51998" y="665244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82619" y="5162212"/>
            <a:ext cx="1259755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 Gallery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51998" y="5806836"/>
            <a:ext cx="9195998" cy="1083623"/>
            <a:chOff x="-51998" y="5806836"/>
            <a:chExt cx="9195998" cy="10836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806836"/>
              <a:ext cx="9144000" cy="105116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51998" y="6652445"/>
              <a:ext cx="938185" cy="23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 John Dyer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E5EF98-6818-7209-7B58-6177BA4513B3}"/>
              </a:ext>
            </a:extLst>
          </p:cNvPr>
          <p:cNvSpPr/>
          <p:nvPr/>
        </p:nvSpPr>
        <p:spPr>
          <a:xfrm>
            <a:off x="-2" y="84844"/>
            <a:ext cx="7484527" cy="807253"/>
          </a:xfrm>
          <a:prstGeom prst="rect">
            <a:avLst/>
          </a:prstGeom>
          <a:solidFill>
            <a:srgbClr val="FAA60E"/>
          </a:solidFill>
          <a:ln>
            <a:solidFill>
              <a:srgbClr val="FAA6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6B883-7730-A9BB-0672-B2271A332B2E}"/>
              </a:ext>
            </a:extLst>
          </p:cNvPr>
          <p:cNvSpPr txBox="1"/>
          <p:nvPr/>
        </p:nvSpPr>
        <p:spPr>
          <a:xfrm>
            <a:off x="0" y="185644"/>
            <a:ext cx="748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Our Focus…John Dyer - Borneo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9DD62-4946-A2E3-A470-74FDA4363F99}"/>
              </a:ext>
            </a:extLst>
          </p:cNvPr>
          <p:cNvSpPr txBox="1"/>
          <p:nvPr/>
        </p:nvSpPr>
        <p:spPr>
          <a:xfrm>
            <a:off x="-1" y="992897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How are they the same as his other works? How are they different?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6AB69-6CE9-EA12-940D-5CA75D78F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9122" y="1516943"/>
            <a:ext cx="2948771" cy="3125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B13F1-8287-FFDA-0897-F3DCADE52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92325" y="3219265"/>
            <a:ext cx="3404394" cy="3602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86BE8-F785-F539-BA02-929493480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67375" y="1563732"/>
            <a:ext cx="2515755" cy="35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9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9144000" cy="6886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663" y="1512185"/>
            <a:ext cx="4224894" cy="871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24299" y="5181600"/>
            <a:ext cx="5118405" cy="1589291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tabLst>
                <a:tab pos="107950" algn="l"/>
              </a:tabLst>
            </a:pPr>
            <a:r>
              <a:rPr lang="en-GB" b="1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Learning objectives: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describe the location of Borneo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compare the culture and customs of the </a:t>
            </a:r>
            <a:r>
              <a:rPr lang="en-GB" dirty="0" err="1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Penan</a:t>
            </a: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your own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experiment with tonal drawings.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13" y="433099"/>
            <a:ext cx="5931922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7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3196" y="1080146"/>
            <a:ext cx="44350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What is a tonal drawing: </a:t>
            </a:r>
            <a:endParaRPr lang="en-GB" sz="16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Using light and shade to create a shape or image.</a:t>
            </a:r>
          </a:p>
          <a:p>
            <a:endParaRPr lang="en-GB" sz="16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Activity:</a:t>
            </a:r>
          </a:p>
          <a:p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Making the best of limited resources – what can you do with just two materials?</a:t>
            </a:r>
          </a:p>
          <a:p>
            <a:endParaRPr lang="en-GB" sz="16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Using the provided line drawing of the </a:t>
            </a:r>
            <a:r>
              <a:rPr lang="en-GB" sz="1600" dirty="0" err="1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Penan</a:t>
            </a: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girl to work on top of, establish the areas of tone.</a:t>
            </a:r>
          </a:p>
          <a:p>
            <a:endParaRPr lang="en-GB" sz="160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1600" b="1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Possible materials: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Worksheet or blank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Drawing materials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Soft pencil (4B or above)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Black drawing pencil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Charcoal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Compressed charcoal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Graphite stick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Soft pastel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Black watercolour paint.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74" y="0"/>
            <a:ext cx="16459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197" y="31957"/>
            <a:ext cx="5017443" cy="1079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198" y="2171668"/>
            <a:ext cx="3173724" cy="4790527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7" name="Rectangle 6"/>
          <p:cNvSpPr/>
          <p:nvPr/>
        </p:nvSpPr>
        <p:spPr>
          <a:xfrm>
            <a:off x="5902741" y="6403459"/>
            <a:ext cx="1512082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Robin </a:t>
            </a:r>
            <a:r>
              <a:rPr lang="en-GB" sz="900" dirty="0" err="1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Hanbury-Tenison</a:t>
            </a:r>
            <a:endParaRPr lang="en-GB" sz="900" dirty="0">
              <a:solidFill>
                <a:schemeClr val="bg1">
                  <a:lumMod val="9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7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1124" y="-5425"/>
            <a:ext cx="938185" cy="23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John Dyer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228" y="0"/>
            <a:ext cx="6853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5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6414</TotalTime>
  <Words>1713</Words>
  <Application>Microsoft Office PowerPoint</Application>
  <PresentationFormat>On-screen Show (4:3)</PresentationFormat>
  <Paragraphs>287</Paragraphs>
  <Slides>32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Dreaming Outloud Pro</vt:lpstr>
      <vt:lpstr>Helvetica</vt:lpstr>
      <vt:lpstr>Proxima Nova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Bolton</dc:creator>
  <cp:lastModifiedBy>Vicky Dean</cp:lastModifiedBy>
  <cp:revision>464</cp:revision>
  <dcterms:created xsi:type="dcterms:W3CDTF">2018-08-02T10:33:01Z</dcterms:created>
  <dcterms:modified xsi:type="dcterms:W3CDTF">2022-12-28T13:24:48Z</dcterms:modified>
</cp:coreProperties>
</file>